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3" r:id="rId3"/>
    <p:sldId id="294" r:id="rId4"/>
    <p:sldId id="295" r:id="rId5"/>
    <p:sldId id="309" r:id="rId6"/>
    <p:sldId id="313" r:id="rId7"/>
    <p:sldId id="310" r:id="rId8"/>
    <p:sldId id="297" r:id="rId9"/>
    <p:sldId id="311" r:id="rId10"/>
    <p:sldId id="315" r:id="rId11"/>
    <p:sldId id="316" r:id="rId12"/>
    <p:sldId id="314" r:id="rId13"/>
    <p:sldId id="317" r:id="rId14"/>
    <p:sldId id="312" r:id="rId15"/>
  </p:sldIdLst>
  <p:sldSz cx="9144000" cy="6858000" type="screen4x3"/>
  <p:notesSz cx="6858000" cy="9144000"/>
  <p:embeddedFontLst>
    <p:embeddedFont>
      <p:font typeface="Roboto" panose="02000000000000000000" pitchFamily="2" charset="0"/>
      <p:regular r:id="rId18"/>
      <p:bold r:id="rId19"/>
      <p:italic r:id="rId20"/>
      <p:boldItalic r:id="rId21"/>
    </p:embeddedFont>
    <p:embeddedFont>
      <p:font typeface="Twinkl" panose="020B060402020202020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001"/>
    <a:srgbClr val="2DB6BC"/>
    <a:srgbClr val="8D358B"/>
    <a:srgbClr val="00A8E9"/>
    <a:srgbClr val="ACDDFC"/>
    <a:srgbClr val="F08115"/>
    <a:srgbClr val="FFFBFA"/>
    <a:srgbClr val="019542"/>
    <a:srgbClr val="DE1E5A"/>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howGuides="1">
      <p:cViewPr varScale="1">
        <p:scale>
          <a:sx n="114" d="100"/>
          <a:sy n="114" d="100"/>
        </p:scale>
        <p:origin x="1560"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27/05/2021</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27/05/2021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9"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12750" y="473075"/>
            <a:ext cx="7427913" cy="995363"/>
          </a:xfrm>
        </p:spPr>
        <p:txBody>
          <a:bodyPr/>
          <a:lstStyle/>
          <a:p>
            <a:pPr algn="ctr" eaLnBrk="1" hangingPunct="1"/>
            <a:r>
              <a:rPr lang="en-GB" altLang="en-US" sz="3600" dirty="0"/>
              <a:t>Being Respectful and Tolerant</a:t>
            </a:r>
          </a:p>
        </p:txBody>
      </p:sp>
      <p:sp>
        <p:nvSpPr>
          <p:cNvPr id="20" name="TextBox 19"/>
          <p:cNvSpPr txBox="1">
            <a:spLocks noChangeArrowheads="1"/>
          </p:cNvSpPr>
          <p:nvPr/>
        </p:nvSpPr>
        <p:spPr bwMode="auto">
          <a:xfrm>
            <a:off x="755650" y="1455738"/>
            <a:ext cx="7632700" cy="1253833"/>
          </a:xfrm>
          <a:prstGeom prst="rect">
            <a:avLst/>
          </a:prstGeom>
          <a:solidFill>
            <a:srgbClr val="ACDDFC"/>
          </a:solidFill>
          <a:ln>
            <a:noFill/>
          </a:ln>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This is unacceptable behaviour and is against British laws and rights. Discrimination and prejudice because of the differences between people can stop people being able to live a happy, safe, healthy and </a:t>
            </a:r>
            <a:br>
              <a:rPr lang="en-GB" altLang="en-US" dirty="0">
                <a:solidFill>
                  <a:schemeClr val="tx1"/>
                </a:solidFill>
              </a:rPr>
            </a:br>
            <a:r>
              <a:rPr lang="en-GB" altLang="en-US" dirty="0">
                <a:solidFill>
                  <a:schemeClr val="tx1"/>
                </a:solidFill>
              </a:rPr>
              <a:t>fulfilling life.</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4860032" y="3573016"/>
            <a:ext cx="3744218" cy="3252734"/>
            <a:chOff x="4860032" y="3573016"/>
            <a:chExt cx="3744218" cy="3252734"/>
          </a:xfrm>
        </p:grpSpPr>
        <p:sp>
          <p:nvSpPr>
            <p:cNvPr id="5" name="Oval 4"/>
            <p:cNvSpPr/>
            <p:nvPr/>
          </p:nvSpPr>
          <p:spPr>
            <a:xfrm>
              <a:off x="4860032" y="3588889"/>
              <a:ext cx="2792439" cy="2792439"/>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603" y="3573016"/>
              <a:ext cx="3705647" cy="3252734"/>
            </a:xfrm>
            <a:prstGeom prst="rect">
              <a:avLst/>
            </a:prstGeom>
          </p:spPr>
        </p:pic>
      </p:grpSp>
      <p:sp>
        <p:nvSpPr>
          <p:cNvPr id="6" name="Pentagon 5"/>
          <p:cNvSpPr/>
          <p:nvPr/>
        </p:nvSpPr>
        <p:spPr>
          <a:xfrm>
            <a:off x="412750" y="2800816"/>
            <a:ext cx="7903666" cy="576064"/>
          </a:xfrm>
          <a:prstGeom prst="homePlat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8000" bIns="108000" rtlCol="0" anchor="ctr"/>
          <a:lstStyle/>
          <a:p>
            <a:r>
              <a:rPr lang="en-GB" b="1" dirty="0"/>
              <a:t>What could we do if we see discrimination and prejudice happening?</a:t>
            </a:r>
          </a:p>
        </p:txBody>
      </p:sp>
      <p:grpSp>
        <p:nvGrpSpPr>
          <p:cNvPr id="8" name="Group 7"/>
          <p:cNvGrpSpPr/>
          <p:nvPr/>
        </p:nvGrpSpPr>
        <p:grpSpPr>
          <a:xfrm>
            <a:off x="998285" y="3468125"/>
            <a:ext cx="2792439" cy="4401078"/>
            <a:chOff x="998285" y="3468125"/>
            <a:chExt cx="2792439" cy="4401078"/>
          </a:xfrm>
        </p:grpSpPr>
        <p:sp>
          <p:nvSpPr>
            <p:cNvPr id="12" name="Oval 11"/>
            <p:cNvSpPr/>
            <p:nvPr/>
          </p:nvSpPr>
          <p:spPr>
            <a:xfrm>
              <a:off x="998285" y="3468125"/>
              <a:ext cx="2792439" cy="2792439"/>
            </a:xfrm>
            <a:prstGeom prst="ellipse">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3603449"/>
              <a:ext cx="2269746" cy="4265754"/>
            </a:xfrm>
            <a:prstGeom prst="rect">
              <a:avLst/>
            </a:prstGeom>
          </p:spPr>
        </p:pic>
      </p:grpSp>
    </p:spTree>
    <p:extLst>
      <p:ext uri="{BB962C8B-B14F-4D97-AF65-F5344CB8AC3E}">
        <p14:creationId xmlns:p14="http://schemas.microsoft.com/office/powerpoint/2010/main" val="22151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12750" y="473075"/>
            <a:ext cx="7427913" cy="995363"/>
          </a:xfrm>
        </p:spPr>
        <p:txBody>
          <a:bodyPr/>
          <a:lstStyle/>
          <a:p>
            <a:pPr algn="ctr" eaLnBrk="1" hangingPunct="1"/>
            <a:r>
              <a:rPr lang="en-GB" altLang="en-US" sz="3600" dirty="0"/>
              <a:t>Being Respectful and Tolerant</a:t>
            </a:r>
          </a:p>
        </p:txBody>
      </p:sp>
      <p:sp>
        <p:nvSpPr>
          <p:cNvPr id="20" name="TextBox 19"/>
          <p:cNvSpPr txBox="1">
            <a:spLocks noChangeArrowheads="1"/>
          </p:cNvSpPr>
          <p:nvPr/>
        </p:nvSpPr>
        <p:spPr bwMode="auto">
          <a:xfrm>
            <a:off x="755650" y="1455738"/>
            <a:ext cx="7632700" cy="1253833"/>
          </a:xfrm>
          <a:prstGeom prst="rect">
            <a:avLst/>
          </a:prstGeom>
          <a:solidFill>
            <a:srgbClr val="ACDDFC"/>
          </a:solidFill>
          <a:ln>
            <a:noFill/>
          </a:ln>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It is important we live in a way which celebrates difference and makes sure we are treating all people fairly, with respect and kindness no matter who they are, where they are from, what they can or can’t do or how they choose to live their life.</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2757247" y="2938513"/>
            <a:ext cx="3629506" cy="2792439"/>
            <a:chOff x="2757247" y="2938513"/>
            <a:chExt cx="3629506" cy="2792439"/>
          </a:xfrm>
        </p:grpSpPr>
        <p:sp>
          <p:nvSpPr>
            <p:cNvPr id="5" name="Oval 4"/>
            <p:cNvSpPr/>
            <p:nvPr/>
          </p:nvSpPr>
          <p:spPr>
            <a:xfrm>
              <a:off x="3059832" y="2938513"/>
              <a:ext cx="2792439" cy="2792439"/>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7247" y="3023386"/>
              <a:ext cx="3629506" cy="2604725"/>
            </a:xfrm>
            <a:prstGeom prst="rect">
              <a:avLst/>
            </a:prstGeom>
          </p:spPr>
        </p:pic>
      </p:grpSp>
      <p:grpSp>
        <p:nvGrpSpPr>
          <p:cNvPr id="13" name="Group 12"/>
          <p:cNvGrpSpPr/>
          <p:nvPr/>
        </p:nvGrpSpPr>
        <p:grpSpPr>
          <a:xfrm>
            <a:off x="6154856" y="2458047"/>
            <a:ext cx="2443246" cy="3851273"/>
            <a:chOff x="6154856" y="2458047"/>
            <a:chExt cx="2443246" cy="3851273"/>
          </a:xfrm>
        </p:grpSpPr>
        <p:sp>
          <p:nvSpPr>
            <p:cNvPr id="12" name="Oval 11"/>
            <p:cNvSpPr/>
            <p:nvPr/>
          </p:nvSpPr>
          <p:spPr>
            <a:xfrm>
              <a:off x="6154856" y="2837872"/>
              <a:ext cx="2443246" cy="2443246"/>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34217"/>
            <a:stretch/>
          </p:blipFill>
          <p:spPr>
            <a:xfrm>
              <a:off x="6300192" y="2458047"/>
              <a:ext cx="1987409" cy="3851273"/>
            </a:xfrm>
            <a:prstGeom prst="rect">
              <a:avLst/>
            </a:prstGeom>
          </p:spPr>
        </p:pic>
      </p:grpSp>
      <p:grpSp>
        <p:nvGrpSpPr>
          <p:cNvPr id="9" name="Group 8"/>
          <p:cNvGrpSpPr/>
          <p:nvPr/>
        </p:nvGrpSpPr>
        <p:grpSpPr>
          <a:xfrm>
            <a:off x="539750" y="2451101"/>
            <a:ext cx="2408667" cy="3858219"/>
            <a:chOff x="539750" y="2451101"/>
            <a:chExt cx="2408667" cy="3858219"/>
          </a:xfrm>
        </p:grpSpPr>
        <p:sp>
          <p:nvSpPr>
            <p:cNvPr id="14" name="Oval 13"/>
            <p:cNvSpPr/>
            <p:nvPr/>
          </p:nvSpPr>
          <p:spPr>
            <a:xfrm>
              <a:off x="539750" y="2872451"/>
              <a:ext cx="2408667" cy="2408667"/>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28873"/>
            <a:stretch/>
          </p:blipFill>
          <p:spPr>
            <a:xfrm>
              <a:off x="927533" y="2451101"/>
              <a:ext cx="1426489" cy="3858219"/>
            </a:xfrm>
            <a:prstGeom prst="rect">
              <a:avLst/>
            </a:prstGeom>
          </p:spPr>
        </p:pic>
      </p:grpSp>
      <p:sp>
        <p:nvSpPr>
          <p:cNvPr id="10" name="TextBox 9"/>
          <p:cNvSpPr txBox="1">
            <a:spLocks noChangeArrowheads="1"/>
          </p:cNvSpPr>
          <p:nvPr/>
        </p:nvSpPr>
        <p:spPr bwMode="auto">
          <a:xfrm>
            <a:off x="755650" y="5575866"/>
            <a:ext cx="7632700" cy="732859"/>
          </a:xfrm>
          <a:prstGeom prst="rect">
            <a:avLst/>
          </a:prstGeom>
          <a:solidFill>
            <a:srgbClr val="92D050"/>
          </a:solidFill>
          <a:ln>
            <a:noFill/>
          </a:ln>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If we see or experience behaviours which are not doing this, it is important to tell a trusted adult and ask for help to help make it stop.</a:t>
            </a:r>
          </a:p>
        </p:txBody>
      </p:sp>
    </p:spTree>
    <p:extLst>
      <p:ext uri="{BB962C8B-B14F-4D97-AF65-F5344CB8AC3E}">
        <p14:creationId xmlns:p14="http://schemas.microsoft.com/office/powerpoint/2010/main" val="35648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nodeType="withEffect">
                                  <p:stCondLst>
                                    <p:cond delay="75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12750" y="473075"/>
            <a:ext cx="7427913" cy="995363"/>
          </a:xfrm>
        </p:spPr>
        <p:txBody>
          <a:bodyPr/>
          <a:lstStyle/>
          <a:p>
            <a:pPr algn="ctr"/>
            <a:r>
              <a:rPr lang="en-GB" altLang="en-US" sz="3600" dirty="0"/>
              <a:t>Being Respectful and Tolerant</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p:cNvSpPr/>
          <p:nvPr/>
        </p:nvSpPr>
        <p:spPr>
          <a:xfrm>
            <a:off x="2663788" y="2958381"/>
            <a:ext cx="3816424" cy="2144563"/>
          </a:xfrm>
          <a:prstGeom prst="wedgeEllipseCallout">
            <a:avLst>
              <a:gd name="adj1" fmla="val -65307"/>
              <a:gd name="adj2" fmla="val 148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What a lot of wonderful ideas! Let’s all make sure we do these in our daily school life and in our local community.</a:t>
            </a:r>
          </a:p>
        </p:txBody>
      </p:sp>
      <p:sp>
        <p:nvSpPr>
          <p:cNvPr id="26" name="Rectangle 25"/>
          <p:cNvSpPr/>
          <p:nvPr/>
        </p:nvSpPr>
        <p:spPr>
          <a:xfrm>
            <a:off x="746125" y="1974851"/>
            <a:ext cx="7642225" cy="7842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eaLnBrk="1" hangingPunct="1">
              <a:defRPr/>
            </a:pPr>
            <a:r>
              <a:rPr lang="en-GB" altLang="en-US" dirty="0">
                <a:solidFill>
                  <a:schemeClr val="tx1"/>
                </a:solidFill>
              </a:rPr>
              <a:t>How can I show respect to those who are different to me? Write your ideas on a sticky note.</a:t>
            </a:r>
          </a:p>
        </p:txBody>
      </p:sp>
      <p:sp>
        <p:nvSpPr>
          <p:cNvPr id="27" name="Rectangle 26"/>
          <p:cNvSpPr/>
          <p:nvPr/>
        </p:nvSpPr>
        <p:spPr>
          <a:xfrm>
            <a:off x="971599" y="5302250"/>
            <a:ext cx="7416751" cy="1006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0" rIns="180000" anchor="ctr"/>
          <a:lstStyle/>
          <a:p>
            <a:pPr>
              <a:defRPr/>
            </a:pPr>
            <a:r>
              <a:rPr lang="en-GB" dirty="0">
                <a:solidFill>
                  <a:schemeClr val="tx1"/>
                </a:solidFill>
              </a:rPr>
              <a:t>Let’s do our bit to make the world a happier, more accepting and tolerant place - helping all people live the life they deserve.</a:t>
            </a:r>
          </a:p>
        </p:txBody>
      </p:sp>
      <p:sp>
        <p:nvSpPr>
          <p:cNvPr id="28" name="Rectangle 27"/>
          <p:cNvSpPr>
            <a:spLocks noChangeArrowheads="1"/>
          </p:cNvSpPr>
          <p:nvPr/>
        </p:nvSpPr>
        <p:spPr bwMode="auto">
          <a:xfrm>
            <a:off x="681038" y="1538288"/>
            <a:ext cx="6770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Take a moment to think about your answer to this question:</a:t>
            </a:r>
          </a:p>
        </p:txBody>
      </p:sp>
      <p:pic>
        <p:nvPicPr>
          <p:cNvPr id="30" name="Picture 7"/>
          <p:cNvPicPr>
            <a:picLocks noChangeAspect="1"/>
          </p:cNvPicPr>
          <p:nvPr/>
        </p:nvPicPr>
        <p:blipFill>
          <a:blip r:embed="rId3">
            <a:extLst>
              <a:ext uri="{28A0092B-C50C-407E-A947-70E740481C1C}">
                <a14:useLocalDpi xmlns:a14="http://schemas.microsoft.com/office/drawing/2010/main" val="0"/>
              </a:ext>
            </a:extLst>
          </a:blip>
          <a:srcRect b="58400"/>
          <a:stretch>
            <a:fillRect/>
          </a:stretch>
        </p:blipFill>
        <p:spPr bwMode="auto">
          <a:xfrm>
            <a:off x="558824" y="3730662"/>
            <a:ext cx="2573015" cy="26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1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27"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Oval Callout 3"/>
          <p:cNvSpPr/>
          <p:nvPr/>
        </p:nvSpPr>
        <p:spPr>
          <a:xfrm>
            <a:off x="3405190" y="2908463"/>
            <a:ext cx="2212975" cy="1439863"/>
          </a:xfrm>
          <a:prstGeom prst="wedgeEllipseCallout">
            <a:avLst>
              <a:gd name="adj1" fmla="val -68447"/>
              <a:gd name="adj2" fmla="val 379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What is diversity and why is it important?</a:t>
            </a:r>
          </a:p>
        </p:txBody>
      </p:sp>
      <p:sp>
        <p:nvSpPr>
          <p:cNvPr id="5" name="Oval Callout 4"/>
          <p:cNvSpPr/>
          <p:nvPr/>
        </p:nvSpPr>
        <p:spPr>
          <a:xfrm>
            <a:off x="3995936" y="1128149"/>
            <a:ext cx="2212975" cy="1439862"/>
          </a:xfrm>
          <a:prstGeom prst="wedgeEllipseCallout">
            <a:avLst>
              <a:gd name="adj1" fmla="val 57670"/>
              <a:gd name="adj2" fmla="val 898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Why should we be respectful of others?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b="14624"/>
          <a:stretch>
            <a:fillRect/>
          </a:stretch>
        </p:blipFill>
        <p:spPr bwMode="auto">
          <a:xfrm>
            <a:off x="5330825" y="1955800"/>
            <a:ext cx="3343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587" r="-7805"/>
          <a:stretch/>
        </p:blipFill>
        <p:spPr>
          <a:xfrm>
            <a:off x="452169" y="2276872"/>
            <a:ext cx="3240360" cy="4142908"/>
          </a:xfrm>
          <a:prstGeom prst="roundRect">
            <a:avLst>
              <a:gd name="adj" fmla="val 5044"/>
            </a:avLst>
          </a:prstGeom>
        </p:spPr>
      </p:pic>
      <p:sp>
        <p:nvSpPr>
          <p:cNvPr id="8" name="Rectangle 7"/>
          <p:cNvSpPr/>
          <p:nvPr/>
        </p:nvSpPr>
        <p:spPr>
          <a:xfrm>
            <a:off x="438150" y="5445224"/>
            <a:ext cx="8269288" cy="503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bg1"/>
                </a:solidFill>
              </a:rPr>
              <a:t>How could you use what you have learnt today in school?</a:t>
            </a:r>
          </a:p>
        </p:txBody>
      </p:sp>
    </p:spTree>
    <p:extLst>
      <p:ext uri="{BB962C8B-B14F-4D97-AF65-F5344CB8AC3E}">
        <p14:creationId xmlns:p14="http://schemas.microsoft.com/office/powerpoint/2010/main" val="31014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describe a diverse society and talk about why it is important.</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interpret a diversity data table.</a:t>
            </a:r>
          </a:p>
          <a:p>
            <a:r>
              <a:rPr lang="en-GB" dirty="0">
                <a:latin typeface="+mn-lt"/>
              </a:rPr>
              <a:t>I can write a poem to explain and celebrate diversity.</a:t>
            </a:r>
          </a:p>
          <a:p>
            <a:r>
              <a:rPr lang="en-GB" dirty="0">
                <a:latin typeface="+mn-lt"/>
              </a:rPr>
              <a:t>I can identify ways to show respect to others.</a:t>
            </a:r>
          </a:p>
          <a:p>
            <a:r>
              <a:rPr lang="en-GB" dirty="0">
                <a:latin typeface="+mn-lt"/>
              </a:rPr>
              <a:t>I can discuss why showing respect and being tolerant is important</a:t>
            </a:r>
          </a:p>
          <a:p>
            <a:r>
              <a:rPr lang="en-GB" dirty="0">
                <a:latin typeface="+mn-lt"/>
              </a:rPr>
              <a:t>I can explain what discrimination is, can describe behaviour which is prejudiced and know what to do if I see it happening. </a:t>
            </a:r>
          </a:p>
        </p:txBody>
      </p:sp>
    </p:spTree>
    <p:extLst>
      <p:ext uri="{BB962C8B-B14F-4D97-AF65-F5344CB8AC3E}">
        <p14:creationId xmlns:p14="http://schemas.microsoft.com/office/powerpoint/2010/main" val="306527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describe a diverse society and talk about why it is important.</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interpret a diversity data table.</a:t>
            </a:r>
          </a:p>
          <a:p>
            <a:r>
              <a:rPr lang="en-GB" dirty="0">
                <a:latin typeface="+mn-lt"/>
              </a:rPr>
              <a:t>I can write a poem to explain and celebrate diversity.</a:t>
            </a:r>
          </a:p>
          <a:p>
            <a:r>
              <a:rPr lang="en-GB" dirty="0">
                <a:latin typeface="+mn-lt"/>
              </a:rPr>
              <a:t>I can identify ways to show respect to others.</a:t>
            </a:r>
          </a:p>
          <a:p>
            <a:r>
              <a:rPr lang="en-GB" dirty="0">
                <a:latin typeface="+mn-lt"/>
              </a:rPr>
              <a:t>I can discuss why showing respect and being tolerant is important</a:t>
            </a:r>
          </a:p>
          <a:p>
            <a:r>
              <a:rPr lang="en-GB" dirty="0">
                <a:latin typeface="+mn-lt"/>
              </a:rPr>
              <a:t>I can explain what discrimination is, can describe behaviour which is prejudiced and know what to do if I see it happening. </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Oval Callout 3"/>
          <p:cNvSpPr/>
          <p:nvPr/>
        </p:nvSpPr>
        <p:spPr>
          <a:xfrm>
            <a:off x="3405190" y="2908463"/>
            <a:ext cx="2212975" cy="1439863"/>
          </a:xfrm>
          <a:prstGeom prst="wedgeEllipseCallout">
            <a:avLst>
              <a:gd name="adj1" fmla="val -68447"/>
              <a:gd name="adj2" fmla="val 379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What is diversity and why is it important?</a:t>
            </a:r>
          </a:p>
        </p:txBody>
      </p:sp>
      <p:sp>
        <p:nvSpPr>
          <p:cNvPr id="5" name="Oval Callout 4"/>
          <p:cNvSpPr/>
          <p:nvPr/>
        </p:nvSpPr>
        <p:spPr>
          <a:xfrm>
            <a:off x="3995936" y="1128149"/>
            <a:ext cx="2212975" cy="1439862"/>
          </a:xfrm>
          <a:prstGeom prst="wedgeEllipseCallout">
            <a:avLst>
              <a:gd name="adj1" fmla="val 57670"/>
              <a:gd name="adj2" fmla="val 898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Why should we be respectful of others?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b="14624"/>
          <a:stretch>
            <a:fillRect/>
          </a:stretch>
        </p:blipFill>
        <p:spPr bwMode="auto">
          <a:xfrm>
            <a:off x="5330825" y="1955800"/>
            <a:ext cx="3343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587" r="-7805"/>
          <a:stretch/>
        </p:blipFill>
        <p:spPr>
          <a:xfrm>
            <a:off x="452169" y="2276872"/>
            <a:ext cx="3240360" cy="4142908"/>
          </a:xfrm>
          <a:prstGeom prst="roundRect">
            <a:avLst>
              <a:gd name="adj" fmla="val 5044"/>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Description automatically generated">
            <a:extLst>
              <a:ext uri="{FF2B5EF4-FFF2-40B4-BE49-F238E27FC236}">
                <a16:creationId xmlns:a16="http://schemas.microsoft.com/office/drawing/2014/main" id="{C189EE9B-C408-9B41-BD0E-65EABACCC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168" y="3928800"/>
            <a:ext cx="3400500" cy="2449775"/>
          </a:xfrm>
          <a:prstGeom prst="rect">
            <a:avLst/>
          </a:prstGeom>
        </p:spPr>
      </p:pic>
      <p:sp>
        <p:nvSpPr>
          <p:cNvPr id="3" name="Title 1"/>
          <p:cNvSpPr>
            <a:spLocks noGrp="1"/>
          </p:cNvSpPr>
          <p:nvPr>
            <p:ph type="title"/>
          </p:nvPr>
        </p:nvSpPr>
        <p:spPr>
          <a:xfrm>
            <a:off x="457200" y="479425"/>
            <a:ext cx="8220075" cy="993775"/>
          </a:xfrm>
        </p:spPr>
        <p:txBody>
          <a:bodyPr/>
          <a:lstStyle/>
          <a:p>
            <a:pPr eaLnBrk="1" hangingPunct="1"/>
            <a:r>
              <a:rPr lang="en-GB" altLang="en-US"/>
              <a:t>Diversity</a:t>
            </a:r>
          </a:p>
        </p:txBody>
      </p:sp>
      <p:sp>
        <p:nvSpPr>
          <p:cNvPr id="4" name="TextBox 2"/>
          <p:cNvSpPr txBox="1">
            <a:spLocks noChangeArrowheads="1"/>
          </p:cNvSpPr>
          <p:nvPr/>
        </p:nvSpPr>
        <p:spPr bwMode="auto">
          <a:xfrm>
            <a:off x="673100" y="1341438"/>
            <a:ext cx="76327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b="1" dirty="0"/>
              <a:t>Diverse</a:t>
            </a:r>
            <a:r>
              <a:rPr lang="en-GB" altLang="en-US" dirty="0"/>
              <a:t> means a wide variety.</a:t>
            </a:r>
          </a:p>
        </p:txBody>
      </p:sp>
      <p:pic>
        <p:nvPicPr>
          <p:cNvPr id="5" name="Talking Partn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684213" y="1636713"/>
            <a:ext cx="76327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b="1"/>
              <a:t>Society</a:t>
            </a:r>
            <a:r>
              <a:rPr lang="en-GB" altLang="en-US"/>
              <a:t> means a community where people are living together.</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873" r="-5719"/>
          <a:stretch/>
        </p:blipFill>
        <p:spPr>
          <a:xfrm>
            <a:off x="452214" y="2545083"/>
            <a:ext cx="3394720" cy="3880869"/>
          </a:xfrm>
          <a:prstGeom prst="roundRect">
            <a:avLst>
              <a:gd name="adj" fmla="val 5546"/>
            </a:avLst>
          </a:prstGeom>
        </p:spPr>
      </p:pic>
      <p:sp>
        <p:nvSpPr>
          <p:cNvPr id="8" name="Oval Callout 7"/>
          <p:cNvSpPr/>
          <p:nvPr/>
        </p:nvSpPr>
        <p:spPr>
          <a:xfrm>
            <a:off x="2701925" y="2111375"/>
            <a:ext cx="1944688" cy="1655763"/>
          </a:xfrm>
          <a:prstGeom prst="wedgeEllipseCallout">
            <a:avLst>
              <a:gd name="adj1" fmla="val -38028"/>
              <a:gd name="adj2" fmla="val 452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 in what ways can a society be diverse?</a:t>
            </a:r>
          </a:p>
        </p:txBody>
      </p:sp>
      <p:sp>
        <p:nvSpPr>
          <p:cNvPr id="9" name="Rectangle 8"/>
          <p:cNvSpPr>
            <a:spLocks noChangeArrowheads="1"/>
          </p:cNvSpPr>
          <p:nvPr/>
        </p:nvSpPr>
        <p:spPr bwMode="auto">
          <a:xfrm>
            <a:off x="5076825" y="2190750"/>
            <a:ext cx="2951163" cy="107791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rIns="14400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FontTx/>
              <a:buNone/>
            </a:pPr>
            <a:r>
              <a:rPr lang="en-GB" altLang="en-US">
                <a:solidFill>
                  <a:schemeClr val="tx1"/>
                </a:solidFill>
              </a:rPr>
              <a:t>Share your thoughts with a partner. You can use the pictures to help you.</a:t>
            </a:r>
          </a:p>
        </p:txBody>
      </p:sp>
      <p:pic>
        <p:nvPicPr>
          <p:cNvPr id="14" name="Picture 13">
            <a:extLst>
              <a:ext uri="{FF2B5EF4-FFF2-40B4-BE49-F238E27FC236}">
                <a16:creationId xmlns:a16="http://schemas.microsoft.com/office/drawing/2014/main" id="{16E4C43E-6C47-B548-A30E-E5F8F9233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0793" y="3768798"/>
            <a:ext cx="2101346" cy="2657154"/>
          </a:xfrm>
          <a:prstGeom prst="rect">
            <a:avLst/>
          </a:prstGeom>
        </p:spPr>
      </p:pic>
      <p:sp>
        <p:nvSpPr>
          <p:cNvPr id="11" name="Rectangle 10"/>
          <p:cNvSpPr/>
          <p:nvPr/>
        </p:nvSpPr>
        <p:spPr>
          <a:xfrm>
            <a:off x="442913" y="5254625"/>
            <a:ext cx="8248650" cy="503238"/>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bg1"/>
                </a:solidFill>
              </a:rPr>
              <a:t>Now, share your ideas with the whole class.</a:t>
            </a:r>
          </a:p>
        </p:txBody>
      </p:sp>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457200" y="479425"/>
            <a:ext cx="8220075" cy="993775"/>
          </a:xfrm>
        </p:spPr>
        <p:txBody>
          <a:bodyPr/>
          <a:lstStyle/>
          <a:p>
            <a:pPr eaLnBrk="1" hangingPunct="1"/>
            <a:r>
              <a:rPr lang="en-GB" altLang="en-US"/>
              <a:t>Diverse Britain</a:t>
            </a:r>
          </a:p>
        </p:txBody>
      </p:sp>
      <p:sp>
        <p:nvSpPr>
          <p:cNvPr id="27" name="TextBox 2"/>
          <p:cNvSpPr txBox="1">
            <a:spLocks noChangeArrowheads="1"/>
          </p:cNvSpPr>
          <p:nvPr/>
        </p:nvSpPr>
        <p:spPr bwMode="auto">
          <a:xfrm>
            <a:off x="719138" y="1268413"/>
            <a:ext cx="7704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Britain and other British Isles are </a:t>
            </a:r>
            <a:r>
              <a:rPr lang="en-GB" altLang="en-US" b="1" dirty="0">
                <a:solidFill>
                  <a:schemeClr val="tx1"/>
                </a:solidFill>
              </a:rPr>
              <a:t>diverse societies </a:t>
            </a:r>
            <a:r>
              <a:rPr lang="en-GB" altLang="en-US" dirty="0">
                <a:solidFill>
                  <a:schemeClr val="tx1"/>
                </a:solidFill>
              </a:rPr>
              <a:t>because </a:t>
            </a:r>
            <a:r>
              <a:rPr lang="en-GB" altLang="en-US" dirty="0"/>
              <a:t>there is a variety of people from different ethnic groups and religions.</a:t>
            </a:r>
            <a:endParaRPr lang="en-GB" altLang="en-US" dirty="0">
              <a:solidFill>
                <a:schemeClr val="tx1"/>
              </a:solidFill>
            </a:endParaRPr>
          </a:p>
        </p:txBody>
      </p:sp>
      <p:sp>
        <p:nvSpPr>
          <p:cNvPr id="28" name="Rectangle 27"/>
          <p:cNvSpPr/>
          <p:nvPr/>
        </p:nvSpPr>
        <p:spPr>
          <a:xfrm>
            <a:off x="755650" y="1947863"/>
            <a:ext cx="4321175" cy="308661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a:lstStyle/>
          <a:p>
            <a:pPr>
              <a:defRPr/>
            </a:pPr>
            <a:r>
              <a:rPr lang="en-GB" dirty="0">
                <a:solidFill>
                  <a:schemeClr val="tx1"/>
                </a:solidFill>
              </a:rPr>
              <a:t>People who live in Britain and other British Isles come from lots of different </a:t>
            </a:r>
            <a:r>
              <a:rPr lang="en-GB" b="1" dirty="0">
                <a:solidFill>
                  <a:schemeClr val="tx1"/>
                </a:solidFill>
              </a:rPr>
              <a:t>ethnic</a:t>
            </a:r>
            <a:r>
              <a:rPr lang="en-GB" dirty="0">
                <a:solidFill>
                  <a:schemeClr val="tx1"/>
                </a:solidFill>
              </a:rPr>
              <a:t>, </a:t>
            </a:r>
            <a:r>
              <a:rPr lang="en-GB" b="1" dirty="0">
                <a:solidFill>
                  <a:schemeClr val="tx1"/>
                </a:solidFill>
              </a:rPr>
              <a:t>religious</a:t>
            </a:r>
            <a:r>
              <a:rPr lang="en-GB" dirty="0">
                <a:solidFill>
                  <a:schemeClr val="tx1"/>
                </a:solidFill>
              </a:rPr>
              <a:t> and </a:t>
            </a:r>
            <a:r>
              <a:rPr lang="en-GB" b="1" dirty="0">
                <a:solidFill>
                  <a:schemeClr val="tx1"/>
                </a:solidFill>
              </a:rPr>
              <a:t>cultural</a:t>
            </a:r>
            <a:r>
              <a:rPr lang="en-GB" dirty="0">
                <a:solidFill>
                  <a:schemeClr val="tx1"/>
                </a:solidFill>
              </a:rPr>
              <a:t> backgrounds. We are fortunate to live in a diverse society.</a:t>
            </a: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3627949"/>
            <a:ext cx="21653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rcRect l="10471"/>
          <a:stretch>
            <a:fillRect/>
          </a:stretch>
        </p:blipFill>
        <p:spPr bwMode="auto">
          <a:xfrm>
            <a:off x="755650" y="3575561"/>
            <a:ext cx="9826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925" y="3575561"/>
            <a:ext cx="108743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Whole Clas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451475" y="1938755"/>
            <a:ext cx="2936875" cy="415365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Pentagon 33"/>
          <p:cNvSpPr/>
          <p:nvPr/>
        </p:nvSpPr>
        <p:spPr>
          <a:xfrm>
            <a:off x="457200" y="5321060"/>
            <a:ext cx="5194300" cy="720725"/>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dirty="0">
                <a:solidFill>
                  <a:schemeClr val="tx1"/>
                </a:solidFill>
              </a:rPr>
              <a:t>Here are two data tables which show the range of identities of people living in Britain. </a:t>
            </a:r>
          </a:p>
        </p:txBody>
      </p:sp>
    </p:spTree>
    <p:extLst>
      <p:ext uri="{BB962C8B-B14F-4D97-AF65-F5344CB8AC3E}">
        <p14:creationId xmlns:p14="http://schemas.microsoft.com/office/powerpoint/2010/main" val="372333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04988" y="5081588"/>
            <a:ext cx="5502275" cy="7239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What did you find out?</a:t>
            </a:r>
          </a:p>
          <a:p>
            <a:pPr algn="ctr">
              <a:defRPr/>
            </a:pPr>
            <a:r>
              <a:rPr lang="en-GB" dirty="0">
                <a:solidFill>
                  <a:schemeClr val="tx1"/>
                </a:solidFill>
              </a:rPr>
              <a:t>Share your findings with the class.</a:t>
            </a:r>
          </a:p>
        </p:txBody>
      </p:sp>
      <p:sp>
        <p:nvSpPr>
          <p:cNvPr id="13" name="Title 1"/>
          <p:cNvSpPr>
            <a:spLocks noGrp="1"/>
          </p:cNvSpPr>
          <p:nvPr>
            <p:ph type="title"/>
          </p:nvPr>
        </p:nvSpPr>
        <p:spPr>
          <a:xfrm>
            <a:off x="457200" y="479425"/>
            <a:ext cx="8220075" cy="993775"/>
          </a:xfrm>
        </p:spPr>
        <p:txBody>
          <a:bodyPr/>
          <a:lstStyle/>
          <a:p>
            <a:pPr eaLnBrk="1" hangingPunct="1"/>
            <a:r>
              <a:rPr lang="en-GB" altLang="en-US"/>
              <a:t>Diverse Britain</a:t>
            </a:r>
          </a:p>
        </p:txBody>
      </p:sp>
      <p:sp>
        <p:nvSpPr>
          <p:cNvPr id="14" name="TextBox 8"/>
          <p:cNvSpPr txBox="1">
            <a:spLocks noChangeArrowheads="1"/>
          </p:cNvSpPr>
          <p:nvPr/>
        </p:nvSpPr>
        <p:spPr bwMode="auto">
          <a:xfrm>
            <a:off x="684213" y="1268413"/>
            <a:ext cx="770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What do the data tables tell us about the diversity within Britain?</a:t>
            </a:r>
          </a:p>
        </p:txBody>
      </p:sp>
      <p:pic>
        <p:nvPicPr>
          <p:cNvPr id="15"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646113" y="1706563"/>
            <a:ext cx="7958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a:t>Look carefully at both Diversity Data Tables with your group. Using </a:t>
            </a:r>
            <a:r>
              <a:rPr lang="en-GB" altLang="en-US">
                <a:solidFill>
                  <a:schemeClr val="tx1"/>
                </a:solidFill>
              </a:rPr>
              <a:t>your coloured pens, </a:t>
            </a:r>
            <a:r>
              <a:rPr lang="en-GB" altLang="en-US"/>
              <a:t>write your answers to these questions on your piece of paper.</a:t>
            </a:r>
            <a:endParaRPr lang="en-GB" altLang="en-US">
              <a:solidFill>
                <a:schemeClr val="tx1"/>
              </a:solidFill>
            </a:endParaRPr>
          </a:p>
        </p:txBody>
      </p:sp>
      <p:sp>
        <p:nvSpPr>
          <p:cNvPr id="17" name="Rectangle 16"/>
          <p:cNvSpPr/>
          <p:nvPr/>
        </p:nvSpPr>
        <p:spPr>
          <a:xfrm>
            <a:off x="715963" y="2462213"/>
            <a:ext cx="3744912" cy="9667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Which different religions can </a:t>
            </a:r>
            <a:br>
              <a:rPr lang="en-GB" dirty="0">
                <a:solidFill>
                  <a:schemeClr val="tx1"/>
                </a:solidFill>
              </a:rPr>
            </a:br>
            <a:r>
              <a:rPr lang="en-GB" dirty="0">
                <a:solidFill>
                  <a:schemeClr val="tx1"/>
                </a:solidFill>
              </a:rPr>
              <a:t>be found in Britain and other </a:t>
            </a:r>
            <a:br>
              <a:rPr lang="en-GB" dirty="0">
                <a:solidFill>
                  <a:schemeClr val="tx1"/>
                </a:solidFill>
              </a:rPr>
            </a:br>
            <a:r>
              <a:rPr lang="en-GB" dirty="0">
                <a:solidFill>
                  <a:schemeClr val="tx1"/>
                </a:solidFill>
              </a:rPr>
              <a:t>British Isles?</a:t>
            </a:r>
          </a:p>
        </p:txBody>
      </p:sp>
      <p:sp>
        <p:nvSpPr>
          <p:cNvPr id="18" name="Rectangle 17"/>
          <p:cNvSpPr/>
          <p:nvPr/>
        </p:nvSpPr>
        <p:spPr>
          <a:xfrm>
            <a:off x="4524375" y="2447925"/>
            <a:ext cx="3897313" cy="9794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Which different ethnic groups </a:t>
            </a:r>
          </a:p>
          <a:p>
            <a:pPr>
              <a:defRPr/>
            </a:pPr>
            <a:r>
              <a:rPr lang="en-GB" dirty="0">
                <a:solidFill>
                  <a:schemeClr val="tx1"/>
                </a:solidFill>
              </a:rPr>
              <a:t>can be found in Britain and other British Isles?</a:t>
            </a:r>
          </a:p>
        </p:txBody>
      </p:sp>
      <p:sp>
        <p:nvSpPr>
          <p:cNvPr id="19" name="Rectangle 18"/>
          <p:cNvSpPr/>
          <p:nvPr/>
        </p:nvSpPr>
        <p:spPr>
          <a:xfrm>
            <a:off x="719138" y="3586163"/>
            <a:ext cx="3744912" cy="1079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Could there be any more religions that aren’t in the data table? Why? Can you think of any?</a:t>
            </a:r>
          </a:p>
        </p:txBody>
      </p:sp>
      <p:sp>
        <p:nvSpPr>
          <p:cNvPr id="20" name="Rectangle 19"/>
          <p:cNvSpPr/>
          <p:nvPr/>
        </p:nvSpPr>
        <p:spPr>
          <a:xfrm>
            <a:off x="4524375" y="3586163"/>
            <a:ext cx="3897313" cy="1079500"/>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Could there be any more ethnic groups that aren’t in the data table? Why? Can you think of any?</a:t>
            </a:r>
            <a:endParaRPr lang="en-GB" dirty="0">
              <a:solidFill>
                <a:srgbClr val="FF0000"/>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4724400"/>
            <a:ext cx="12573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4824413"/>
            <a:ext cx="126047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8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6" grpId="0"/>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Merge 22"/>
          <p:cNvSpPr/>
          <p:nvPr/>
        </p:nvSpPr>
        <p:spPr>
          <a:xfrm rot="5400000">
            <a:off x="1899444" y="1986757"/>
            <a:ext cx="215900" cy="360362"/>
          </a:xfrm>
          <a:prstGeom prst="flowChartMerg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Title 1"/>
          <p:cNvSpPr>
            <a:spLocks noGrp="1"/>
          </p:cNvSpPr>
          <p:nvPr>
            <p:ph type="title"/>
          </p:nvPr>
        </p:nvSpPr>
        <p:spPr>
          <a:xfrm>
            <a:off x="223838" y="485814"/>
            <a:ext cx="8220075" cy="993775"/>
          </a:xfrm>
        </p:spPr>
        <p:txBody>
          <a:bodyPr/>
          <a:lstStyle/>
          <a:p>
            <a:r>
              <a:rPr lang="en-GB" dirty="0">
                <a:latin typeface="+mn-lt"/>
              </a:rPr>
              <a:t>The Importance of Diversity</a:t>
            </a:r>
            <a:endParaRPr lang="en-GB" altLang="en-US" dirty="0">
              <a:latin typeface="+mn-lt"/>
            </a:endParaRPr>
          </a:p>
        </p:txBody>
      </p:sp>
      <p:grpSp>
        <p:nvGrpSpPr>
          <p:cNvPr id="25" name="Group 24"/>
          <p:cNvGrpSpPr/>
          <p:nvPr/>
        </p:nvGrpSpPr>
        <p:grpSpPr>
          <a:xfrm>
            <a:off x="5031104" y="4527032"/>
            <a:ext cx="1569992" cy="1569992"/>
            <a:chOff x="4788025" y="4522833"/>
            <a:chExt cx="1569992" cy="1569992"/>
          </a:xfrm>
          <a:solidFill>
            <a:schemeClr val="accent3">
              <a:lumMod val="60000"/>
              <a:lumOff val="40000"/>
            </a:schemeClr>
          </a:solidFill>
        </p:grpSpPr>
        <p:sp>
          <p:nvSpPr>
            <p:cNvPr id="26" name="Oval 25">
              <a:hlinkClick r:id="rId2"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tx1"/>
                </a:solidFill>
              </a:endParaRPr>
            </a:p>
          </p:txBody>
        </p:sp>
        <p:sp>
          <p:nvSpPr>
            <p:cNvPr id="27" name="Rectangle 26">
              <a:hlinkClick r:id="rId2" action="ppaction://hlinksldjump"/>
            </p:cNvPr>
            <p:cNvSpPr/>
            <p:nvPr/>
          </p:nvSpPr>
          <p:spPr>
            <a:xfrm>
              <a:off x="4865821" y="5184718"/>
              <a:ext cx="1434372" cy="246221"/>
            </a:xfrm>
            <a:prstGeom prst="rect">
              <a:avLst/>
            </a:prstGeom>
            <a:noFill/>
          </p:spPr>
          <p:txBody>
            <a:bodyPr lIns="0" tIns="0" rIns="0" bIns="0">
              <a:spAutoFit/>
            </a:bodyPr>
            <a:lstStyle/>
            <a:p>
              <a:pPr algn="ctr" eaLnBrk="1" fontAlgn="auto" hangingPunct="1">
                <a:spcBef>
                  <a:spcPts val="0"/>
                </a:spcBef>
                <a:spcAft>
                  <a:spcPts val="0"/>
                </a:spcAft>
                <a:defRPr/>
              </a:pPr>
              <a:r>
                <a:rPr lang="en-GB" sz="1600" b="1" dirty="0">
                  <a:latin typeface="+mn-lt"/>
                </a:rPr>
                <a:t>Consolidating</a:t>
              </a:r>
            </a:p>
          </p:txBody>
        </p:sp>
      </p:grpSp>
      <p:sp>
        <p:nvSpPr>
          <p:cNvPr id="28" name="TextBox 8"/>
          <p:cNvSpPr txBox="1">
            <a:spLocks noChangeArrowheads="1"/>
          </p:cNvSpPr>
          <p:nvPr/>
        </p:nvSpPr>
        <p:spPr bwMode="auto">
          <a:xfrm>
            <a:off x="684213" y="1268413"/>
            <a:ext cx="770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Why do you think diversity is important?</a:t>
            </a:r>
          </a:p>
        </p:txBody>
      </p:sp>
      <p:grpSp>
        <p:nvGrpSpPr>
          <p:cNvPr id="29" name="Group 28"/>
          <p:cNvGrpSpPr/>
          <p:nvPr/>
        </p:nvGrpSpPr>
        <p:grpSpPr>
          <a:xfrm>
            <a:off x="6818358" y="4517042"/>
            <a:ext cx="1569992" cy="1569992"/>
            <a:chOff x="6574042" y="4512842"/>
            <a:chExt cx="1569992" cy="1569992"/>
          </a:xfrm>
          <a:solidFill>
            <a:schemeClr val="accent3">
              <a:lumMod val="60000"/>
              <a:lumOff val="40000"/>
            </a:schemeClr>
          </a:solidFill>
        </p:grpSpPr>
        <p:sp>
          <p:nvSpPr>
            <p:cNvPr id="30" name="Oval 29">
              <a:hlinkClick r:id="rId3"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tx1"/>
                </a:solidFill>
              </a:endParaRPr>
            </a:p>
          </p:txBody>
        </p:sp>
        <p:sp>
          <p:nvSpPr>
            <p:cNvPr id="31" name="Rectangle 30">
              <a:hlinkClick r:id="rId3" action="ppaction://hlinksldjump"/>
            </p:cNvPr>
            <p:cNvSpPr/>
            <p:nvPr/>
          </p:nvSpPr>
          <p:spPr>
            <a:xfrm>
              <a:off x="6635448" y="5184718"/>
              <a:ext cx="1492196" cy="246221"/>
            </a:xfrm>
            <a:prstGeom prst="rect">
              <a:avLst/>
            </a:prstGeom>
            <a:noFill/>
          </p:spPr>
          <p:txBody>
            <a:bodyPr lIns="0" tIns="0" rIns="0" bIns="0">
              <a:spAutoFit/>
            </a:bodyPr>
            <a:lstStyle/>
            <a:p>
              <a:pPr algn="ctr" eaLnBrk="1" fontAlgn="auto" hangingPunct="1">
                <a:spcBef>
                  <a:spcPts val="0"/>
                </a:spcBef>
                <a:spcAft>
                  <a:spcPts val="0"/>
                </a:spcAft>
                <a:defRPr/>
              </a:pPr>
              <a:r>
                <a:rPr lang="en-GB" sz="1600" b="1" dirty="0">
                  <a:latin typeface="+mn-lt"/>
                </a:rPr>
                <a:t>Reflecting </a:t>
              </a:r>
            </a:p>
          </p:txBody>
        </p:sp>
      </p:grpSp>
      <p:sp>
        <p:nvSpPr>
          <p:cNvPr id="33" name="Rectangle 32"/>
          <p:cNvSpPr/>
          <p:nvPr/>
        </p:nvSpPr>
        <p:spPr>
          <a:xfrm>
            <a:off x="2187575" y="1844675"/>
            <a:ext cx="5962650" cy="11525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defRPr/>
            </a:pPr>
            <a:r>
              <a:rPr lang="en-GB" b="1" dirty="0">
                <a:solidFill>
                  <a:schemeClr val="tx1"/>
                </a:solidFill>
              </a:rPr>
              <a:t>Diversity</a:t>
            </a:r>
            <a:r>
              <a:rPr lang="en-GB" dirty="0">
                <a:solidFill>
                  <a:schemeClr val="tx1"/>
                </a:solidFill>
              </a:rPr>
              <a:t> is important because it means we can spend time with, and learn new things about the world from, lots of </a:t>
            </a:r>
            <a:r>
              <a:rPr lang="en-GB" b="1" dirty="0">
                <a:solidFill>
                  <a:schemeClr val="tx1"/>
                </a:solidFill>
              </a:rPr>
              <a:t>different</a:t>
            </a:r>
            <a:r>
              <a:rPr lang="en-GB" dirty="0">
                <a:solidFill>
                  <a:schemeClr val="tx1"/>
                </a:solidFill>
              </a:rPr>
              <a:t> people.</a:t>
            </a:r>
          </a:p>
        </p:txBody>
      </p:sp>
      <p:sp>
        <p:nvSpPr>
          <p:cNvPr id="34" name="Rectangle 33"/>
          <p:cNvSpPr>
            <a:spLocks noChangeArrowheads="1"/>
          </p:cNvSpPr>
          <p:nvPr/>
        </p:nvSpPr>
        <p:spPr bwMode="auto">
          <a:xfrm>
            <a:off x="2320925" y="3260725"/>
            <a:ext cx="54197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a:solidFill>
                  <a:schemeClr val="tx1"/>
                </a:solidFill>
              </a:rPr>
              <a:t>It also helps us learn how to get along with people who are different to us, which can make the world a better place for everyone.</a:t>
            </a:r>
          </a:p>
        </p:txBody>
      </p:sp>
      <p:sp>
        <p:nvSpPr>
          <p:cNvPr id="35" name="Rectangle 34"/>
          <p:cNvSpPr>
            <a:spLocks noChangeArrowheads="1"/>
          </p:cNvSpPr>
          <p:nvPr/>
        </p:nvSpPr>
        <p:spPr bwMode="auto">
          <a:xfrm>
            <a:off x="2312988" y="4319588"/>
            <a:ext cx="25003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a:solidFill>
                  <a:schemeClr val="tx1"/>
                </a:solidFill>
              </a:rPr>
              <a:t>Diversity is important because differences make our communities and country strong and beautiful. </a:t>
            </a:r>
          </a:p>
        </p:txBody>
      </p:sp>
      <p:pic>
        <p:nvPicPr>
          <p:cNvPr id="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1665288"/>
            <a:ext cx="1784350"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hole Class">
            <a:extLst>
              <a:ext uri="{FF2B5EF4-FFF2-40B4-BE49-F238E27FC236}">
                <a16:creationId xmlns:a16="http://schemas.microsoft.com/office/drawing/2014/main" id="{14F83AA1-3749-804C-AEC1-0BE617F00D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5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393825"/>
            <a:ext cx="3327400" cy="47053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479425"/>
            <a:ext cx="8220075" cy="993775"/>
          </a:xfrm>
        </p:spPr>
        <p:txBody>
          <a:bodyPr/>
          <a:lstStyle/>
          <a:p>
            <a:pPr eaLnBrk="1" hangingPunct="1"/>
            <a:r>
              <a:rPr lang="en-GB" altLang="en-US"/>
              <a:t>Celebrating Diversity</a:t>
            </a:r>
          </a:p>
        </p:txBody>
      </p:sp>
      <p:sp>
        <p:nvSpPr>
          <p:cNvPr id="5" name="Rectangle 4"/>
          <p:cNvSpPr>
            <a:spLocks noChangeArrowheads="1"/>
          </p:cNvSpPr>
          <p:nvPr/>
        </p:nvSpPr>
        <p:spPr bwMode="auto">
          <a:xfrm>
            <a:off x="742950" y="1412875"/>
            <a:ext cx="3757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None/>
            </a:pPr>
            <a:r>
              <a:rPr lang="en-GB" altLang="en-US" dirty="0">
                <a:solidFill>
                  <a:schemeClr val="tx1"/>
                </a:solidFill>
              </a:rPr>
              <a:t>Diversity in </a:t>
            </a:r>
            <a:r>
              <a:rPr lang="en-GB" dirty="0"/>
              <a:t>the </a:t>
            </a:r>
            <a:r>
              <a:rPr lang="en-GB"/>
              <a:t>British Isles </a:t>
            </a:r>
            <a:r>
              <a:rPr lang="en-GB" altLang="en-US">
                <a:solidFill>
                  <a:schemeClr val="tx1"/>
                </a:solidFill>
              </a:rPr>
              <a:t>is </a:t>
            </a:r>
            <a:r>
              <a:rPr lang="en-GB" altLang="en-US" dirty="0">
                <a:solidFill>
                  <a:schemeClr val="tx1"/>
                </a:solidFill>
              </a:rPr>
              <a:t>something to be celebrated.</a:t>
            </a:r>
          </a:p>
        </p:txBody>
      </p:sp>
      <p:sp>
        <p:nvSpPr>
          <p:cNvPr id="6" name="Rectangle 5"/>
          <p:cNvSpPr>
            <a:spLocks noChangeArrowheads="1"/>
          </p:cNvSpPr>
          <p:nvPr/>
        </p:nvSpPr>
        <p:spPr bwMode="auto">
          <a:xfrm>
            <a:off x="755650" y="3227388"/>
            <a:ext cx="3600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pPr>
            <a:r>
              <a:rPr lang="en-GB" altLang="en-US">
                <a:solidFill>
                  <a:schemeClr val="tx1"/>
                </a:solidFill>
              </a:rPr>
              <a:t>What could you include in your poem?</a:t>
            </a:r>
          </a:p>
        </p:txBody>
      </p:sp>
      <p:sp>
        <p:nvSpPr>
          <p:cNvPr id="7" name="Rectangle 6"/>
          <p:cNvSpPr/>
          <p:nvPr/>
        </p:nvSpPr>
        <p:spPr>
          <a:xfrm>
            <a:off x="736600" y="3995738"/>
            <a:ext cx="4206875" cy="209708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lstStyle/>
          <a:p>
            <a:pPr algn="ctr" eaLnBrk="1" fontAlgn="auto" hangingPunct="1">
              <a:spcBef>
                <a:spcPts val="0"/>
              </a:spcBef>
              <a:spcAft>
                <a:spcPts val="0"/>
              </a:spcAft>
              <a:defRPr/>
            </a:pPr>
            <a:r>
              <a:rPr lang="en-GB" b="1" dirty="0">
                <a:solidFill>
                  <a:schemeClr val="tx1"/>
                </a:solidFill>
              </a:rPr>
              <a:t>Word Bank:</a:t>
            </a:r>
          </a:p>
        </p:txBody>
      </p:sp>
      <p:sp>
        <p:nvSpPr>
          <p:cNvPr id="8" name="Rectangle 7"/>
          <p:cNvSpPr>
            <a:spLocks noChangeArrowheads="1"/>
          </p:cNvSpPr>
          <p:nvPr/>
        </p:nvSpPr>
        <p:spPr bwMode="auto">
          <a:xfrm>
            <a:off x="755576" y="4352132"/>
            <a:ext cx="108900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different</a:t>
            </a:r>
          </a:p>
        </p:txBody>
      </p:sp>
      <p:sp>
        <p:nvSpPr>
          <p:cNvPr id="9" name="Rectangle 8"/>
          <p:cNvSpPr>
            <a:spLocks noChangeArrowheads="1"/>
          </p:cNvSpPr>
          <p:nvPr/>
        </p:nvSpPr>
        <p:spPr bwMode="auto">
          <a:xfrm>
            <a:off x="1873077" y="4352132"/>
            <a:ext cx="133077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nationality</a:t>
            </a:r>
          </a:p>
        </p:txBody>
      </p:sp>
      <p:sp>
        <p:nvSpPr>
          <p:cNvPr id="10" name="Rectangle 9"/>
          <p:cNvSpPr>
            <a:spLocks noChangeArrowheads="1"/>
          </p:cNvSpPr>
          <p:nvPr/>
        </p:nvSpPr>
        <p:spPr bwMode="auto">
          <a:xfrm>
            <a:off x="3306456" y="4352132"/>
            <a:ext cx="84194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ethnic</a:t>
            </a:r>
          </a:p>
        </p:txBody>
      </p:sp>
      <p:sp>
        <p:nvSpPr>
          <p:cNvPr id="11" name="Rectangle 10"/>
          <p:cNvSpPr>
            <a:spLocks noChangeArrowheads="1"/>
          </p:cNvSpPr>
          <p:nvPr/>
        </p:nvSpPr>
        <p:spPr bwMode="auto">
          <a:xfrm>
            <a:off x="755576" y="4720566"/>
            <a:ext cx="9274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society</a:t>
            </a:r>
          </a:p>
        </p:txBody>
      </p:sp>
      <p:sp>
        <p:nvSpPr>
          <p:cNvPr id="12" name="Rectangle 11"/>
          <p:cNvSpPr>
            <a:spLocks noChangeArrowheads="1"/>
          </p:cNvSpPr>
          <p:nvPr/>
        </p:nvSpPr>
        <p:spPr bwMode="auto">
          <a:xfrm>
            <a:off x="742049" y="5386061"/>
            <a:ext cx="10553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religious</a:t>
            </a:r>
          </a:p>
        </p:txBody>
      </p:sp>
      <p:sp>
        <p:nvSpPr>
          <p:cNvPr id="13" name="Rectangle 12"/>
          <p:cNvSpPr>
            <a:spLocks noChangeArrowheads="1"/>
          </p:cNvSpPr>
          <p:nvPr/>
        </p:nvSpPr>
        <p:spPr bwMode="auto">
          <a:xfrm>
            <a:off x="3306456" y="4720566"/>
            <a:ext cx="1130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celebrate</a:t>
            </a:r>
          </a:p>
        </p:txBody>
      </p:sp>
      <p:sp>
        <p:nvSpPr>
          <p:cNvPr id="14" name="Rectangle 13"/>
          <p:cNvSpPr>
            <a:spLocks noChangeArrowheads="1"/>
          </p:cNvSpPr>
          <p:nvPr/>
        </p:nvSpPr>
        <p:spPr bwMode="auto">
          <a:xfrm>
            <a:off x="1873077" y="4722153"/>
            <a:ext cx="119191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difference</a:t>
            </a:r>
          </a:p>
        </p:txBody>
      </p:sp>
      <p:pic>
        <p:nvPicPr>
          <p:cNvPr id="15" name="Individual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entagon 15"/>
          <p:cNvSpPr/>
          <p:nvPr/>
        </p:nvSpPr>
        <p:spPr>
          <a:xfrm>
            <a:off x="434975" y="2112963"/>
            <a:ext cx="4595813" cy="1003300"/>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a:defRPr/>
            </a:pPr>
            <a:r>
              <a:rPr lang="en-GB" dirty="0">
                <a:solidFill>
                  <a:schemeClr val="tx1"/>
                </a:solidFill>
              </a:rPr>
              <a:t>Write an acrostic poem to explain to others what diversity is and why it should be celebrated. </a:t>
            </a:r>
          </a:p>
        </p:txBody>
      </p:sp>
      <p:sp>
        <p:nvSpPr>
          <p:cNvPr id="17" name="Rectangle 16"/>
          <p:cNvSpPr>
            <a:spLocks noChangeArrowheads="1"/>
          </p:cNvSpPr>
          <p:nvPr/>
        </p:nvSpPr>
        <p:spPr bwMode="auto">
          <a:xfrm>
            <a:off x="743809" y="5028025"/>
            <a:ext cx="698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grow</a:t>
            </a:r>
            <a:endParaRPr lang="en-GB" altLang="en-US" dirty="0">
              <a:solidFill>
                <a:schemeClr val="tx1"/>
              </a:solidFill>
            </a:endParaRPr>
          </a:p>
        </p:txBody>
      </p:sp>
      <p:sp>
        <p:nvSpPr>
          <p:cNvPr id="18" name="Rectangle 17"/>
          <p:cNvSpPr>
            <a:spLocks noChangeArrowheads="1"/>
          </p:cNvSpPr>
          <p:nvPr/>
        </p:nvSpPr>
        <p:spPr bwMode="auto">
          <a:xfrm>
            <a:off x="1873077" y="5070612"/>
            <a:ext cx="736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learn</a:t>
            </a:r>
            <a:endParaRPr lang="en-GB" altLang="en-US" dirty="0">
              <a:solidFill>
                <a:schemeClr val="tx1"/>
              </a:solidFill>
            </a:endParaRPr>
          </a:p>
        </p:txBody>
      </p:sp>
      <p:sp>
        <p:nvSpPr>
          <p:cNvPr id="19" name="Rectangle 18"/>
          <p:cNvSpPr>
            <a:spLocks noChangeArrowheads="1"/>
          </p:cNvSpPr>
          <p:nvPr/>
        </p:nvSpPr>
        <p:spPr bwMode="auto">
          <a:xfrm>
            <a:off x="1873077" y="5405386"/>
            <a:ext cx="900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respect</a:t>
            </a:r>
            <a:endParaRPr lang="en-GB" altLang="en-US" dirty="0">
              <a:solidFill>
                <a:schemeClr val="tx1"/>
              </a:solidFill>
            </a:endParaRPr>
          </a:p>
        </p:txBody>
      </p:sp>
      <p:sp>
        <p:nvSpPr>
          <p:cNvPr id="20" name="Rectangle 19"/>
          <p:cNvSpPr>
            <a:spLocks noChangeArrowheads="1"/>
          </p:cNvSpPr>
          <p:nvPr/>
        </p:nvSpPr>
        <p:spPr bwMode="auto">
          <a:xfrm>
            <a:off x="3306456" y="5090854"/>
            <a:ext cx="1697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understanding</a:t>
            </a:r>
            <a:endParaRPr lang="en-GB" altLang="en-US" dirty="0">
              <a:solidFill>
                <a:schemeClr val="tx1"/>
              </a:solidFill>
            </a:endParaRPr>
          </a:p>
        </p:txBody>
      </p:sp>
      <p:sp>
        <p:nvSpPr>
          <p:cNvPr id="21" name="Rectangle 20"/>
          <p:cNvSpPr>
            <a:spLocks noChangeArrowheads="1"/>
          </p:cNvSpPr>
          <p:nvPr/>
        </p:nvSpPr>
        <p:spPr bwMode="auto">
          <a:xfrm>
            <a:off x="3306456" y="5386339"/>
            <a:ext cx="1125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tolerance</a:t>
            </a:r>
            <a:endParaRPr lang="en-GB" altLang="en-US" dirty="0">
              <a:solidFill>
                <a:schemeClr val="tx1"/>
              </a:solidFill>
            </a:endParaRPr>
          </a:p>
        </p:txBody>
      </p:sp>
      <p:sp>
        <p:nvSpPr>
          <p:cNvPr id="22" name="Rectangle 21"/>
          <p:cNvSpPr>
            <a:spLocks noChangeArrowheads="1"/>
          </p:cNvSpPr>
          <p:nvPr/>
        </p:nvSpPr>
        <p:spPr bwMode="auto">
          <a:xfrm>
            <a:off x="755576" y="5742540"/>
            <a:ext cx="977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exciting</a:t>
            </a:r>
            <a:endParaRPr lang="en-GB" altLang="en-US" dirty="0">
              <a:solidFill>
                <a:schemeClr val="tx1"/>
              </a:solidFill>
            </a:endParaRPr>
          </a:p>
        </p:txBody>
      </p:sp>
      <p:sp>
        <p:nvSpPr>
          <p:cNvPr id="23" name="Rectangle 22"/>
          <p:cNvSpPr>
            <a:spLocks noChangeArrowheads="1"/>
          </p:cNvSpPr>
          <p:nvPr/>
        </p:nvSpPr>
        <p:spPr bwMode="auto">
          <a:xfrm>
            <a:off x="3306456" y="5722700"/>
            <a:ext cx="871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strong</a:t>
            </a:r>
            <a:endParaRPr lang="en-GB" altLang="en-US" dirty="0">
              <a:solidFill>
                <a:schemeClr val="tx1"/>
              </a:solidFill>
            </a:endParaRPr>
          </a:p>
        </p:txBody>
      </p:sp>
      <p:sp>
        <p:nvSpPr>
          <p:cNvPr id="24" name="Rectangle 23"/>
          <p:cNvSpPr>
            <a:spLocks noChangeArrowheads="1"/>
          </p:cNvSpPr>
          <p:nvPr/>
        </p:nvSpPr>
        <p:spPr bwMode="auto">
          <a:xfrm>
            <a:off x="1873077" y="5723493"/>
            <a:ext cx="1096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beautiful</a:t>
            </a:r>
            <a:endParaRPr lang="en-GB" altLang="en-US" dirty="0">
              <a:solidFill>
                <a:schemeClr val="tx1"/>
              </a:solidFill>
            </a:endParaRPr>
          </a:p>
        </p:txBody>
      </p:sp>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p:bldP spid="11" grpId="0"/>
      <p:bldP spid="12" grpId="0"/>
      <p:bldP spid="13" grpId="0"/>
      <p:bldP spid="14" grpId="0"/>
      <p:bldP spid="16" grpId="0" animBg="1"/>
      <p:bldP spid="17" grpId="0"/>
      <p:bldP spid="18" grpId="0"/>
      <p:bldP spid="19" grpId="0"/>
      <p:bldP spid="20" grpId="0"/>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860032" y="2636912"/>
            <a:ext cx="2952328" cy="295232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p:cNvSpPr>
            <a:spLocks noGrp="1"/>
          </p:cNvSpPr>
          <p:nvPr>
            <p:ph type="title"/>
          </p:nvPr>
        </p:nvSpPr>
        <p:spPr>
          <a:xfrm>
            <a:off x="412750" y="473075"/>
            <a:ext cx="7427913" cy="995363"/>
          </a:xfrm>
        </p:spPr>
        <p:txBody>
          <a:bodyPr/>
          <a:lstStyle/>
          <a:p>
            <a:pPr algn="ctr" eaLnBrk="1" hangingPunct="1"/>
            <a:r>
              <a:rPr lang="en-GB" altLang="en-US" sz="3600" dirty="0"/>
              <a:t>Being Respectful and Tolerant</a:t>
            </a:r>
          </a:p>
        </p:txBody>
      </p:sp>
      <p:sp>
        <p:nvSpPr>
          <p:cNvPr id="20" name="TextBox 19"/>
          <p:cNvSpPr txBox="1">
            <a:spLocks noChangeArrowheads="1"/>
          </p:cNvSpPr>
          <p:nvPr/>
        </p:nvSpPr>
        <p:spPr bwMode="auto">
          <a:xfrm>
            <a:off x="755650" y="1455738"/>
            <a:ext cx="7632700" cy="720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We live in a diverse country; we are all different. Being respectful and tolerant of others can help make us all feel happier.</a:t>
            </a:r>
          </a:p>
        </p:txBody>
      </p:sp>
      <p:sp>
        <p:nvSpPr>
          <p:cNvPr id="22" name="Rectangle 21"/>
          <p:cNvSpPr>
            <a:spLocks noChangeArrowheads="1"/>
          </p:cNvSpPr>
          <p:nvPr/>
        </p:nvSpPr>
        <p:spPr bwMode="auto">
          <a:xfrm>
            <a:off x="755650" y="2365110"/>
            <a:ext cx="3816350" cy="2747451"/>
          </a:xfrm>
          <a:prstGeom prst="rect">
            <a:avLst/>
          </a:prstGeom>
          <a:solidFill>
            <a:srgbClr val="ACDDFC"/>
          </a:solidFill>
          <a:ln>
            <a:noFill/>
          </a:ln>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None/>
            </a:pPr>
            <a:r>
              <a:rPr lang="en-GB" altLang="en-US" dirty="0">
                <a:solidFill>
                  <a:schemeClr val="tx1"/>
                </a:solidFill>
              </a:rPr>
              <a:t>Unfortunately, in our country and throughout the world, people are sometimes treated unfairly and without respect by others because of differences between them. This is called discrimination and is often based on prejudiced thoughts and feelings, ones which are not based on truth or reason.</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171" y="2244725"/>
            <a:ext cx="3384179" cy="45423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2566" y="2780928"/>
            <a:ext cx="3837937" cy="3368855"/>
          </a:xfrm>
          <a:prstGeom prst="rect">
            <a:avLst/>
          </a:prstGeom>
        </p:spPr>
      </p:pic>
      <p:sp>
        <p:nvSpPr>
          <p:cNvPr id="6" name="Pentagon 5"/>
          <p:cNvSpPr/>
          <p:nvPr/>
        </p:nvSpPr>
        <p:spPr>
          <a:xfrm>
            <a:off x="412750" y="5301208"/>
            <a:ext cx="4447282" cy="576064"/>
          </a:xfrm>
          <a:prstGeom prst="homePlat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8000" bIns="108000" rtlCol="0" anchor="ctr"/>
          <a:lstStyle/>
          <a:p>
            <a:r>
              <a:rPr lang="en-GB" b="1" dirty="0"/>
              <a:t>How does this make you feel?</a:t>
            </a:r>
          </a:p>
        </p:txBody>
      </p:sp>
    </p:spTree>
    <p:extLst>
      <p:ext uri="{BB962C8B-B14F-4D97-AF65-F5344CB8AC3E}">
        <p14:creationId xmlns:p14="http://schemas.microsoft.com/office/powerpoint/2010/main" val="8908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2" grpId="0" animBg="1"/>
      <p:bldP spid="6"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187</TotalTime>
  <Words>920</Words>
  <Application>Microsoft Office PowerPoint</Application>
  <PresentationFormat>On-screen Show (4:3)</PresentationFormat>
  <Paragraphs>87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Roboto</vt:lpstr>
      <vt:lpstr>Twinkl</vt:lpstr>
      <vt:lpstr>Arial</vt:lpstr>
      <vt:lpstr>Office Theme</vt:lpstr>
      <vt:lpstr>PowerPoint Presentation</vt:lpstr>
      <vt:lpstr>PowerPoint Presentation</vt:lpstr>
      <vt:lpstr>PowerPoint Presentation</vt:lpstr>
      <vt:lpstr>Diversity</vt:lpstr>
      <vt:lpstr>Diverse Britain</vt:lpstr>
      <vt:lpstr>Diverse Britain</vt:lpstr>
      <vt:lpstr>The Importance of Diversity</vt:lpstr>
      <vt:lpstr>Celebrating Diversity</vt:lpstr>
      <vt:lpstr>Being Respectful and Tolerant</vt:lpstr>
      <vt:lpstr>Being Respectful and Tolerant</vt:lpstr>
      <vt:lpstr>Being Respectful and Tolerant</vt:lpstr>
      <vt:lpstr>Being Respectful and Tolerant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Joseph Hayward</dc:creator>
  <cp:lastModifiedBy>Stephanie Ngenda</cp:lastModifiedBy>
  <cp:revision>19</cp:revision>
  <dcterms:created xsi:type="dcterms:W3CDTF">2020-09-15T14:46:17Z</dcterms:created>
  <dcterms:modified xsi:type="dcterms:W3CDTF">2021-05-27T09:28:47Z</dcterms:modified>
</cp:coreProperties>
</file>